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7" r:id="rId4"/>
    <p:sldId id="299" r:id="rId5"/>
    <p:sldId id="298" r:id="rId6"/>
    <p:sldId id="296" r:id="rId7"/>
    <p:sldId id="291" r:id="rId8"/>
    <p:sldId id="285" r:id="rId9"/>
    <p:sldId id="297" r:id="rId10"/>
    <p:sldId id="303" r:id="rId11"/>
    <p:sldId id="304" r:id="rId12"/>
    <p:sldId id="305" r:id="rId13"/>
    <p:sldId id="307" r:id="rId14"/>
    <p:sldId id="310" r:id="rId15"/>
    <p:sldId id="301" r:id="rId16"/>
    <p:sldId id="318" r:id="rId17"/>
    <p:sldId id="317" r:id="rId18"/>
    <p:sldId id="311" r:id="rId19"/>
    <p:sldId id="312" r:id="rId20"/>
    <p:sldId id="314" r:id="rId21"/>
    <p:sldId id="315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사용자의 편리성을 증가 시킬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다른 인증방법에 비해 인식범위가 넓기 때문에 범죄예방에 기여를 할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err="1"/>
            <a:t>도어락에</a:t>
          </a:r>
          <a:r>
            <a:rPr lang="ko-KR" altLang="en-US" dirty="0"/>
            <a:t> 보안체계를 추가하여 보안성 강화할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78E6706-E5B0-4909-99D9-CC68AEC96E08}" type="presOf" srcId="{31311ACC-BD93-44A0-A78B-625B7E90CB05}" destId="{9C3F79D5-AA71-403B-B940-FE61A0CEDB41}" srcOrd="0" destOrd="0" presId="urn:microsoft.com/office/officeart/2005/8/layout/cycle7"/>
    <dgm:cxn modelId="{11F2711D-76C2-40F3-8463-BBE508B5A6EC}" type="presOf" srcId="{1A415F77-C823-4FC4-BCCC-FA2A5B13C4A2}" destId="{EA617EBF-6130-439C-A4B1-9807F963CA6D}" srcOrd="0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3FFC3771-8D3C-4419-9B76-7B23C5C42633}" type="presOf" srcId="{72FD59DB-366D-49DE-A90A-A4C1D1210037}" destId="{A4AD64C6-EC15-4978-B596-E5FD689EE92D}" srcOrd="1" destOrd="0" presId="urn:microsoft.com/office/officeart/2005/8/layout/cycle7"/>
    <dgm:cxn modelId="{212EE476-4120-4AC7-9E20-DE564EA1FE13}" type="presOf" srcId="{62259272-2BD4-485A-BEB8-E48D6B8C0557}" destId="{A7B1697D-45A1-4DD7-A781-DA501C9546C6}" srcOrd="1" destOrd="0" presId="urn:microsoft.com/office/officeart/2005/8/layout/cycle7"/>
    <dgm:cxn modelId="{82C27B88-5487-4DC0-949A-F93267CA2923}" type="presOf" srcId="{62259272-2BD4-485A-BEB8-E48D6B8C0557}" destId="{4252A4D7-DD5F-42F7-BEE0-FC9CF5B8BB06}" srcOrd="0" destOrd="0" presId="urn:microsoft.com/office/officeart/2005/8/layout/cycle7"/>
    <dgm:cxn modelId="{492C3589-8974-4FC6-99AC-376A5C1A809C}" type="presOf" srcId="{1A415F77-C823-4FC4-BCCC-FA2A5B13C4A2}" destId="{F3B73E53-535C-4069-9A95-089BA0D80570}" srcOrd="1" destOrd="0" presId="urn:microsoft.com/office/officeart/2005/8/layout/cycle7"/>
    <dgm:cxn modelId="{86C820CE-976A-44A8-AADE-152F6E1BBC16}" type="presOf" srcId="{72FD59DB-366D-49DE-A90A-A4C1D1210037}" destId="{7BDDD111-C195-4748-9311-B0B750F50072}" srcOrd="0" destOrd="0" presId="urn:microsoft.com/office/officeart/2005/8/layout/cycle7"/>
    <dgm:cxn modelId="{65B052D6-0FB3-4A08-BB39-707A7C87A268}" type="presOf" srcId="{112C3FF8-1768-4268-BF75-B4EE03BEB55D}" destId="{7980AC61-61B0-470A-B5D3-BD2F35636BBC}" srcOrd="0" destOrd="0" presId="urn:microsoft.com/office/officeart/2005/8/layout/cycle7"/>
    <dgm:cxn modelId="{8FA641DB-87FF-472F-9037-7832AAE9EDFB}" type="presOf" srcId="{D578EAF8-38ED-4B3B-B355-2F1EBFDA0186}" destId="{DA52385E-6C38-436D-8E89-F8D64B77D97F}" srcOrd="0" destOrd="0" presId="urn:microsoft.com/office/officeart/2005/8/layout/cycle7"/>
    <dgm:cxn modelId="{74084BFC-230C-424D-B271-FA84F4477776}" type="presOf" srcId="{A739CC1D-00A7-422D-A14C-C4EE38B1B447}" destId="{B63F0890-046A-45A7-ADC5-95A139715487}" srcOrd="0" destOrd="0" presId="urn:microsoft.com/office/officeart/2005/8/layout/cycle7"/>
    <dgm:cxn modelId="{32BE146E-C2CE-45EC-BAEE-29CB94979A94}" type="presParOf" srcId="{B63F0890-046A-45A7-ADC5-95A139715487}" destId="{9C3F79D5-AA71-403B-B940-FE61A0CEDB41}" srcOrd="0" destOrd="0" presId="urn:microsoft.com/office/officeart/2005/8/layout/cycle7"/>
    <dgm:cxn modelId="{CF03ED34-B8C4-4C95-9A77-9E6230ADBCB0}" type="presParOf" srcId="{B63F0890-046A-45A7-ADC5-95A139715487}" destId="{7BDDD111-C195-4748-9311-B0B750F50072}" srcOrd="1" destOrd="0" presId="urn:microsoft.com/office/officeart/2005/8/layout/cycle7"/>
    <dgm:cxn modelId="{CC4C8445-658F-4980-B37C-B1C99F2D43CE}" type="presParOf" srcId="{7BDDD111-C195-4748-9311-B0B750F50072}" destId="{A4AD64C6-EC15-4978-B596-E5FD689EE92D}" srcOrd="0" destOrd="0" presId="urn:microsoft.com/office/officeart/2005/8/layout/cycle7"/>
    <dgm:cxn modelId="{2743B031-CD46-45A3-A0FB-513472B7BFE7}" type="presParOf" srcId="{B63F0890-046A-45A7-ADC5-95A139715487}" destId="{7980AC61-61B0-470A-B5D3-BD2F35636BBC}" srcOrd="2" destOrd="0" presId="urn:microsoft.com/office/officeart/2005/8/layout/cycle7"/>
    <dgm:cxn modelId="{E3B21540-29CC-4E1D-9A56-494935875C64}" type="presParOf" srcId="{B63F0890-046A-45A7-ADC5-95A139715487}" destId="{EA617EBF-6130-439C-A4B1-9807F963CA6D}" srcOrd="3" destOrd="0" presId="urn:microsoft.com/office/officeart/2005/8/layout/cycle7"/>
    <dgm:cxn modelId="{222139EC-8876-446D-8522-CEDFCC1B0E91}" type="presParOf" srcId="{EA617EBF-6130-439C-A4B1-9807F963CA6D}" destId="{F3B73E53-535C-4069-9A95-089BA0D80570}" srcOrd="0" destOrd="0" presId="urn:microsoft.com/office/officeart/2005/8/layout/cycle7"/>
    <dgm:cxn modelId="{AC2242D0-ADA3-454B-81F2-059B5EBACBF5}" type="presParOf" srcId="{B63F0890-046A-45A7-ADC5-95A139715487}" destId="{DA52385E-6C38-436D-8E89-F8D64B77D97F}" srcOrd="4" destOrd="0" presId="urn:microsoft.com/office/officeart/2005/8/layout/cycle7"/>
    <dgm:cxn modelId="{8AAF7576-19E7-4408-95C0-26BFBDF30322}" type="presParOf" srcId="{B63F0890-046A-45A7-ADC5-95A139715487}" destId="{4252A4D7-DD5F-42F7-BEE0-FC9CF5B8BB06}" srcOrd="5" destOrd="0" presId="urn:microsoft.com/office/officeart/2005/8/layout/cycle7"/>
    <dgm:cxn modelId="{DF71D4A4-CFE8-455A-9304-278CE99D9731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4339822" y="1263"/>
          <a:ext cx="2493147" cy="1246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사용자의 편리성을 증가 시킬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4376333" y="37774"/>
        <a:ext cx="2420125" cy="1173551"/>
      </dsp:txXfrm>
    </dsp:sp>
    <dsp:sp modelId="{7BDDD111-C195-4748-9311-B0B750F50072}">
      <dsp:nvSpPr>
        <dsp:cNvPr id="0" name=""/>
        <dsp:cNvSpPr/>
      </dsp:nvSpPr>
      <dsp:spPr>
        <a:xfrm rot="3600000">
          <a:off x="5966223" y="2188771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097113" y="2276031"/>
        <a:ext cx="1036670" cy="261780"/>
      </dsp:txXfrm>
    </dsp:sp>
    <dsp:sp modelId="{7980AC61-61B0-470A-B5D3-BD2F35636BBC}">
      <dsp:nvSpPr>
        <dsp:cNvPr id="0" name=""/>
        <dsp:cNvSpPr/>
      </dsp:nvSpPr>
      <dsp:spPr>
        <a:xfrm>
          <a:off x="6397927" y="3566006"/>
          <a:ext cx="2493147" cy="1246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다른 인증방법에 비해 인식범위가 넓기 때문에 범죄예방에 기여를 할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6434438" y="3602517"/>
        <a:ext cx="2420125" cy="1173551"/>
      </dsp:txXfrm>
    </dsp:sp>
    <dsp:sp modelId="{EA617EBF-6130-439C-A4B1-9807F963CA6D}">
      <dsp:nvSpPr>
        <dsp:cNvPr id="0" name=""/>
        <dsp:cNvSpPr/>
      </dsp:nvSpPr>
      <dsp:spPr>
        <a:xfrm rot="10800000">
          <a:off x="4937170" y="3971142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 rot="10800000">
        <a:off x="5068060" y="4058402"/>
        <a:ext cx="1036670" cy="261780"/>
      </dsp:txXfrm>
    </dsp:sp>
    <dsp:sp modelId="{DA52385E-6C38-436D-8E89-F8D64B77D97F}">
      <dsp:nvSpPr>
        <dsp:cNvPr id="0" name=""/>
        <dsp:cNvSpPr/>
      </dsp:nvSpPr>
      <dsp:spPr>
        <a:xfrm>
          <a:off x="2281716" y="3566006"/>
          <a:ext cx="2493147" cy="1246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 err="1"/>
            <a:t>도어락에</a:t>
          </a:r>
          <a:r>
            <a:rPr lang="ko-KR" altLang="en-US" sz="1700" kern="1200" dirty="0"/>
            <a:t> 보안체계를 추가하여 보안성 강화할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2318227" y="3602517"/>
        <a:ext cx="2420125" cy="1173551"/>
      </dsp:txXfrm>
    </dsp:sp>
    <dsp:sp modelId="{4252A4D7-DD5F-42F7-BEE0-FC9CF5B8BB06}">
      <dsp:nvSpPr>
        <dsp:cNvPr id="0" name=""/>
        <dsp:cNvSpPr/>
      </dsp:nvSpPr>
      <dsp:spPr>
        <a:xfrm rot="18000000">
          <a:off x="3908117" y="2188771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039007" y="2276031"/>
        <a:ext cx="1036670" cy="261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397719" y="2490281"/>
            <a:ext cx="7396577" cy="1231106"/>
            <a:chOff x="2397719" y="1767838"/>
            <a:chExt cx="7396577" cy="12311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2397719" y="1767838"/>
              <a:ext cx="7396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화자인식을 이용한 음성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도어락</a:t>
              </a:r>
              <a:endPara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882373" y="2537279"/>
              <a:ext cx="2427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AIS(AI SOUND)</a:t>
              </a:r>
              <a:endPara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34334" y="4826833"/>
            <a:ext cx="3252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조목균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고훈현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정휘환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박우형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(Framing &amp; Windowing)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096000" y="1857156"/>
            <a:ext cx="57171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Framing : </a:t>
            </a:r>
            <a:r>
              <a:rPr lang="ko-KR" altLang="en-US" sz="2000" b="1" dirty="0"/>
              <a:t>오디오 신호를 일정하게 나누는 것이다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Windowing : </a:t>
            </a:r>
            <a:r>
              <a:rPr lang="ko-KR" altLang="en-US" sz="2000" b="1" dirty="0"/>
              <a:t>오디오 신호를 자신이 어디 구간을 볼지 정하는 창이라고 생각하는 것이다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Overlap : Framing</a:t>
            </a:r>
            <a:r>
              <a:rPr lang="ko-KR" altLang="en-US" sz="2000" b="1" dirty="0"/>
              <a:t>을 하면 프레임 별로 겹치는 구간이 있는데 </a:t>
            </a:r>
            <a:r>
              <a:rPr lang="en-US" altLang="ko-KR" sz="2000" b="1" dirty="0"/>
              <a:t>overlap</a:t>
            </a:r>
            <a:r>
              <a:rPr lang="ko-KR" altLang="en-US" sz="2000" b="1" dirty="0"/>
              <a:t>을 하지 않으면 프레임간 영역의 변화로 불연속 혹은 생략되고 넘어갈 수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01073616">
            <a:extLst>
              <a:ext uri="{FF2B5EF4-FFF2-40B4-BE49-F238E27FC236}">
                <a16:creationId xmlns:a16="http://schemas.microsoft.com/office/drawing/2014/main" id="{58B957A4-8B92-4C74-AB66-635722CB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1796195"/>
            <a:ext cx="5400675" cy="42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54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(FFT)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6759" y="1389304"/>
            <a:ext cx="5717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Fourier transform :  </a:t>
            </a:r>
            <a:r>
              <a:rPr lang="ko-KR" altLang="en-US" sz="2000" b="1" dirty="0"/>
              <a:t>시간 도메인을 주파수 도메인으로 변환시키는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즉 시간에 대한 함수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구성하고 있는 것을 주파수 성분으로 분해하는 과정이다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DFT(</a:t>
            </a:r>
            <a:r>
              <a:rPr lang="en-US" altLang="ko-KR" sz="2000" b="1" dirty="0" err="1"/>
              <a:t>Dicrete</a:t>
            </a:r>
            <a:r>
              <a:rPr lang="en-US" altLang="ko-KR" sz="2000" b="1" dirty="0"/>
              <a:t> Fourier Transform) : </a:t>
            </a:r>
            <a:r>
              <a:rPr lang="ko-KR" altLang="en-US" sz="2000" b="1" dirty="0"/>
              <a:t>이산 신호에 대한 푸리에 변환이다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FFT(Fast Fourier Transform) : DFT</a:t>
            </a:r>
            <a:r>
              <a:rPr lang="ko-KR" altLang="en-US" sz="2000" b="1" dirty="0"/>
              <a:t>에 알고리즘을 이용하여 빠르게 변환하는 기법이다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endParaRPr lang="en-US" altLang="ko-KR" sz="2000" b="1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2544608">
            <a:extLst>
              <a:ext uri="{FF2B5EF4-FFF2-40B4-BE49-F238E27FC236}">
                <a16:creationId xmlns:a16="http://schemas.microsoft.com/office/drawing/2014/main" id="{39253FB2-BDE2-4B2F-A6A0-B1D58549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0" y="4183427"/>
            <a:ext cx="47371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9ABF1-1D3E-4E98-8A60-58A4AFE9A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3" y="1168151"/>
            <a:ext cx="5045075" cy="29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(Mel-Filter-Bank)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563235" y="1696381"/>
            <a:ext cx="5717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사람의 소리 인식은 </a:t>
            </a:r>
            <a:r>
              <a:rPr lang="en-US" altLang="ko-KR" sz="2000" b="1" dirty="0"/>
              <a:t>1000Hz </a:t>
            </a:r>
            <a:r>
              <a:rPr lang="ko-KR" altLang="en-US" sz="2000" b="1" dirty="0"/>
              <a:t>이하의 저주파수</a:t>
            </a:r>
            <a:r>
              <a:rPr lang="en-US" altLang="ko-KR" sz="2000" b="1" dirty="0"/>
              <a:t>(low frequency)</a:t>
            </a:r>
            <a:r>
              <a:rPr lang="ko-KR" altLang="en-US" sz="2000" b="1" dirty="0"/>
              <a:t>에 민감하고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고주파</a:t>
            </a:r>
            <a:r>
              <a:rPr lang="en-US" altLang="ko-KR" sz="2000" b="1" dirty="0"/>
              <a:t>(high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frequency)</a:t>
            </a:r>
            <a:r>
              <a:rPr lang="ko-KR" altLang="en-US" sz="2000" b="1" dirty="0"/>
              <a:t>일수록 민감도가 떨어진다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ko-KR" altLang="en-US" sz="2000" b="1" dirty="0"/>
              <a:t>주파수 영역대별 에너지 정보가 있는 데이터에서 저주파 영역대를 고주파 영역대대비 상대적으로 세밀하게 볼 필요가 있으므로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이때 적용하는 기법을 필터뱅크라고 한다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ko-KR" altLang="en-US" sz="2000" b="1" dirty="0"/>
              <a:t>필터뱅크는 멜 스케일</a:t>
            </a:r>
            <a:r>
              <a:rPr lang="en-US" altLang="ko-KR" sz="2000" b="1" dirty="0"/>
              <a:t>(Mel Scale)</a:t>
            </a:r>
            <a:r>
              <a:rPr lang="ko-KR" altLang="en-US" sz="2000" b="1" dirty="0"/>
              <a:t>필터를 쓰게 되는데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기존 주파수</a:t>
            </a:r>
            <a:r>
              <a:rPr lang="en-US" altLang="ko-KR" sz="2000" b="1" dirty="0"/>
              <a:t>(f, </a:t>
            </a:r>
            <a:r>
              <a:rPr lang="ko-KR" altLang="en-US" sz="2000" b="1" dirty="0"/>
              <a:t>단위는 헤르츠</a:t>
            </a:r>
            <a:r>
              <a:rPr lang="en-US" altLang="ko-KR" sz="2000" b="1" dirty="0"/>
              <a:t>/Hz)</a:t>
            </a:r>
            <a:r>
              <a:rPr lang="ko-KR" altLang="en-US" sz="2000" b="1" dirty="0"/>
              <a:t>를 멜</a:t>
            </a:r>
            <a:r>
              <a:rPr lang="en-US" altLang="ko-KR" sz="2000" b="1" dirty="0"/>
              <a:t>(m, </a:t>
            </a:r>
            <a:r>
              <a:rPr lang="ko-KR" altLang="en-US" sz="2000" b="1" dirty="0"/>
              <a:t>단위는 멜</a:t>
            </a:r>
            <a:r>
              <a:rPr lang="en-US" altLang="ko-KR" sz="2000" b="1" dirty="0"/>
              <a:t>/Mel)</a:t>
            </a:r>
            <a:r>
              <a:rPr lang="ko-KR" altLang="en-US" sz="2000" b="1" dirty="0"/>
              <a:t>로 변환한다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875E36-D6DC-4010-A8BE-DF113C4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7744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1073616">
            <a:extLst>
              <a:ext uri="{FF2B5EF4-FFF2-40B4-BE49-F238E27FC236}">
                <a16:creationId xmlns:a16="http://schemas.microsoft.com/office/drawing/2014/main" id="{AD27753F-BDE6-4EB9-92E0-351F0564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1231681"/>
            <a:ext cx="5400675" cy="47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6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3600" b="1" dirty="0"/>
              <a:t>(Cepstral Analysis)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86064" y="3317614"/>
            <a:ext cx="10090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Formants : </a:t>
            </a:r>
            <a:r>
              <a:rPr lang="ko-KR" altLang="en-US" sz="2000" b="1" dirty="0"/>
              <a:t>소리가 공명되는 특정 주파수 대역이며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소리는 성도를 지나면서 </a:t>
            </a:r>
            <a:r>
              <a:rPr lang="ko-KR" altLang="en-US" sz="2000" b="1" dirty="0" err="1"/>
              <a:t>포먼트를</a:t>
            </a:r>
            <a:r>
              <a:rPr lang="ko-KR" altLang="en-US" sz="2000" b="1" dirty="0"/>
              <a:t> 만나 증폭되거나 감소된다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 Formant</a:t>
            </a:r>
            <a:r>
              <a:rPr lang="ko-KR" altLang="en-US" sz="2000" b="1" dirty="0"/>
              <a:t>들을 연결한 곡선과 </a:t>
            </a:r>
            <a:r>
              <a:rPr lang="en-US" altLang="ko-KR" sz="2000" b="1" dirty="0"/>
              <a:t>Spectrum</a:t>
            </a:r>
            <a:r>
              <a:rPr lang="ko-KR" altLang="en-US" sz="2000" b="1" dirty="0"/>
              <a:t>을 분리해내는 과정이다</a:t>
            </a:r>
            <a:r>
              <a:rPr lang="en-US" altLang="ko-KR" sz="2000" b="1" dirty="0"/>
              <a:t>. MFCC</a:t>
            </a:r>
            <a:r>
              <a:rPr lang="ko-KR" altLang="en-US" sz="2000" b="1" dirty="0"/>
              <a:t>는 분리하는 과정에서 도출된다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이때 사용하는 방법이 </a:t>
            </a:r>
            <a:r>
              <a:rPr lang="en-US" altLang="ko-KR" sz="2000" b="1" dirty="0"/>
              <a:t>Log</a:t>
            </a:r>
            <a:r>
              <a:rPr lang="ko-KR" altLang="en-US" sz="2000" b="1" dirty="0"/>
              <a:t>함수와 </a:t>
            </a:r>
            <a:r>
              <a:rPr lang="en-US" altLang="ko-KR" sz="2000" b="1" dirty="0"/>
              <a:t>IFFT(Inverse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FFT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역 고속 푸리에 변환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이다</a:t>
            </a:r>
            <a:r>
              <a:rPr lang="en-US" altLang="ko-KR" sz="2000" b="1" dirty="0"/>
              <a:t>.</a:t>
            </a:r>
          </a:p>
          <a:p>
            <a:pPr fontAlgn="base"/>
            <a:r>
              <a:rPr lang="en-US" altLang="ko-KR" sz="2000" b="1" dirty="0"/>
              <a:t> 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875E36-D6DC-4010-A8BE-DF113C4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7744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3B13EF-17A2-4E7A-BC32-73003FBD2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78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43C45D2-0DA5-4491-A265-FD424B20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" y="820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01073696">
            <a:extLst>
              <a:ext uri="{FF2B5EF4-FFF2-40B4-BE49-F238E27FC236}">
                <a16:creationId xmlns:a16="http://schemas.microsoft.com/office/drawing/2014/main" id="{AE27288C-58A1-4DFF-A3D5-B5CC633B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1165724"/>
            <a:ext cx="10551427" cy="189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5229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</a:rPr>
              <a:t>실험의 정확도 및 평가</a:t>
            </a:r>
          </a:p>
        </p:txBody>
      </p:sp>
    </p:spTree>
    <p:extLst>
      <p:ext uri="{BB962C8B-B14F-4D97-AF65-F5344CB8AC3E}">
        <p14:creationId xmlns:p14="http://schemas.microsoft.com/office/powerpoint/2010/main" val="285094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베이스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914104-9DF6-4610-A2DF-4EC73000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106"/>
            <a:ext cx="2686050" cy="51712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371776-5DFB-48FE-9F65-24F96648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56" y="1079575"/>
            <a:ext cx="1647825" cy="2619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472D7B-49DD-4440-A026-1E62086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914" y="3765065"/>
            <a:ext cx="1409700" cy="2609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AE7C67-B9D3-4D0D-A395-D02E6B5FA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916" y="1048927"/>
            <a:ext cx="1409700" cy="2628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6AA8F4-FC3B-442F-AC35-DBBC83F13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96" y="3784115"/>
            <a:ext cx="1400175" cy="2571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68867C-A938-4838-8775-1D90CE9A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071" y="2971127"/>
            <a:ext cx="1104900" cy="11334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B609F3-8F55-4C01-A6BC-4FDC8CFA2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459" y="3382552"/>
            <a:ext cx="1323975" cy="29527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6928A00-7E48-4A50-8D05-4AF6D74FCFB6}"/>
              </a:ext>
            </a:extLst>
          </p:cNvPr>
          <p:cNvSpPr/>
          <p:nvPr/>
        </p:nvSpPr>
        <p:spPr>
          <a:xfrm>
            <a:off x="2686050" y="3281082"/>
            <a:ext cx="1104900" cy="4839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761C31B-88E8-4A8F-BFA7-5F2414CE82DD}"/>
              </a:ext>
            </a:extLst>
          </p:cNvPr>
          <p:cNvSpPr/>
          <p:nvPr/>
        </p:nvSpPr>
        <p:spPr>
          <a:xfrm>
            <a:off x="4739977" y="3281082"/>
            <a:ext cx="1104900" cy="4839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0F0CE2B-6A97-48D8-823A-493436946ECE}"/>
              </a:ext>
            </a:extLst>
          </p:cNvPr>
          <p:cNvSpPr/>
          <p:nvPr/>
        </p:nvSpPr>
        <p:spPr>
          <a:xfrm>
            <a:off x="6900240" y="3288198"/>
            <a:ext cx="1104900" cy="4839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3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67119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환경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91CE40-5319-4CEA-972C-B9F789C9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031557"/>
            <a:ext cx="4620083" cy="1587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4B9926-8595-48BD-BACF-6A9817D1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13" y="4559049"/>
            <a:ext cx="4620084" cy="1587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6D56F8-0FB5-456A-9792-DFC11A47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94" y="2619371"/>
            <a:ext cx="4657722" cy="19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18433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 라이브러리 및 버전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77C080-08ED-42B9-9B52-6B61F862013D}"/>
              </a:ext>
            </a:extLst>
          </p:cNvPr>
          <p:cNvSpPr/>
          <p:nvPr/>
        </p:nvSpPr>
        <p:spPr>
          <a:xfrm>
            <a:off x="4392706" y="1910753"/>
            <a:ext cx="3245223" cy="429035"/>
          </a:xfrm>
          <a:custGeom>
            <a:avLst/>
            <a:gdLst>
              <a:gd name="connsiteX0" fmla="*/ 0 w 3245223"/>
              <a:gd name="connsiteY0" fmla="*/ 429035 h 429035"/>
              <a:gd name="connsiteX1" fmla="*/ 17929 w 3245223"/>
              <a:gd name="connsiteY1" fmla="*/ 384212 h 429035"/>
              <a:gd name="connsiteX2" fmla="*/ 35859 w 3245223"/>
              <a:gd name="connsiteY2" fmla="*/ 366282 h 429035"/>
              <a:gd name="connsiteX3" fmla="*/ 71718 w 3245223"/>
              <a:gd name="connsiteY3" fmla="*/ 321459 h 429035"/>
              <a:gd name="connsiteX4" fmla="*/ 80682 w 3245223"/>
              <a:gd name="connsiteY4" fmla="*/ 294565 h 429035"/>
              <a:gd name="connsiteX5" fmla="*/ 125506 w 3245223"/>
              <a:gd name="connsiteY5" fmla="*/ 258706 h 429035"/>
              <a:gd name="connsiteX6" fmla="*/ 170329 w 3245223"/>
              <a:gd name="connsiteY6" fmla="*/ 231812 h 429035"/>
              <a:gd name="connsiteX7" fmla="*/ 215153 w 3245223"/>
              <a:gd name="connsiteY7" fmla="*/ 204918 h 429035"/>
              <a:gd name="connsiteX8" fmla="*/ 259976 w 3245223"/>
              <a:gd name="connsiteY8" fmla="*/ 178023 h 429035"/>
              <a:gd name="connsiteX9" fmla="*/ 322729 w 3245223"/>
              <a:gd name="connsiteY9" fmla="*/ 151129 h 429035"/>
              <a:gd name="connsiteX10" fmla="*/ 403412 w 3245223"/>
              <a:gd name="connsiteY10" fmla="*/ 124235 h 429035"/>
              <a:gd name="connsiteX11" fmla="*/ 430306 w 3245223"/>
              <a:gd name="connsiteY11" fmla="*/ 115271 h 429035"/>
              <a:gd name="connsiteX12" fmla="*/ 466165 w 3245223"/>
              <a:gd name="connsiteY12" fmla="*/ 97341 h 429035"/>
              <a:gd name="connsiteX13" fmla="*/ 519953 w 3245223"/>
              <a:gd name="connsiteY13" fmla="*/ 79412 h 429035"/>
              <a:gd name="connsiteX14" fmla="*/ 645459 w 3245223"/>
              <a:gd name="connsiteY14" fmla="*/ 52518 h 429035"/>
              <a:gd name="connsiteX15" fmla="*/ 851647 w 3245223"/>
              <a:gd name="connsiteY15" fmla="*/ 34588 h 429035"/>
              <a:gd name="connsiteX16" fmla="*/ 1192306 w 3245223"/>
              <a:gd name="connsiteY16" fmla="*/ 25623 h 429035"/>
              <a:gd name="connsiteX17" fmla="*/ 1532965 w 3245223"/>
              <a:gd name="connsiteY17" fmla="*/ 34588 h 429035"/>
              <a:gd name="connsiteX18" fmla="*/ 2859741 w 3245223"/>
              <a:gd name="connsiteY18" fmla="*/ 16659 h 429035"/>
              <a:gd name="connsiteX19" fmla="*/ 3245223 w 3245223"/>
              <a:gd name="connsiteY19" fmla="*/ 7694 h 42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5223" h="429035">
                <a:moveTo>
                  <a:pt x="0" y="429035"/>
                </a:moveTo>
                <a:cubicBezTo>
                  <a:pt x="5976" y="414094"/>
                  <a:pt x="9945" y="398184"/>
                  <a:pt x="17929" y="384212"/>
                </a:cubicBezTo>
                <a:cubicBezTo>
                  <a:pt x="22123" y="376873"/>
                  <a:pt x="30579" y="372882"/>
                  <a:pt x="35859" y="366282"/>
                </a:cubicBezTo>
                <a:cubicBezTo>
                  <a:pt x="81090" y="309743"/>
                  <a:pt x="28430" y="364745"/>
                  <a:pt x="71718" y="321459"/>
                </a:cubicBezTo>
                <a:cubicBezTo>
                  <a:pt x="74706" y="312494"/>
                  <a:pt x="75820" y="302668"/>
                  <a:pt x="80682" y="294565"/>
                </a:cubicBezTo>
                <a:cubicBezTo>
                  <a:pt x="90673" y="277913"/>
                  <a:pt x="111411" y="269982"/>
                  <a:pt x="125506" y="258706"/>
                </a:cubicBezTo>
                <a:cubicBezTo>
                  <a:pt x="160665" y="230578"/>
                  <a:pt x="123623" y="247380"/>
                  <a:pt x="170329" y="231812"/>
                </a:cubicBezTo>
                <a:cubicBezTo>
                  <a:pt x="215762" y="186379"/>
                  <a:pt x="156963" y="239833"/>
                  <a:pt x="215153" y="204918"/>
                </a:cubicBezTo>
                <a:cubicBezTo>
                  <a:pt x="276686" y="167998"/>
                  <a:pt x="183784" y="203421"/>
                  <a:pt x="259976" y="178023"/>
                </a:cubicBezTo>
                <a:cubicBezTo>
                  <a:pt x="291626" y="146374"/>
                  <a:pt x="264307" y="167062"/>
                  <a:pt x="322729" y="151129"/>
                </a:cubicBezTo>
                <a:cubicBezTo>
                  <a:pt x="322763" y="151120"/>
                  <a:pt x="389948" y="128723"/>
                  <a:pt x="403412" y="124235"/>
                </a:cubicBezTo>
                <a:cubicBezTo>
                  <a:pt x="412377" y="121247"/>
                  <a:pt x="421854" y="119497"/>
                  <a:pt x="430306" y="115271"/>
                </a:cubicBezTo>
                <a:cubicBezTo>
                  <a:pt x="442259" y="109294"/>
                  <a:pt x="453757" y="102304"/>
                  <a:pt x="466165" y="97341"/>
                </a:cubicBezTo>
                <a:cubicBezTo>
                  <a:pt x="483712" y="90322"/>
                  <a:pt x="501618" y="83996"/>
                  <a:pt x="519953" y="79412"/>
                </a:cubicBezTo>
                <a:cubicBezTo>
                  <a:pt x="563649" y="68487"/>
                  <a:pt x="601041" y="57113"/>
                  <a:pt x="645459" y="52518"/>
                </a:cubicBezTo>
                <a:cubicBezTo>
                  <a:pt x="714082" y="45419"/>
                  <a:pt x="782682" y="36403"/>
                  <a:pt x="851647" y="34588"/>
                </a:cubicBezTo>
                <a:lnTo>
                  <a:pt x="1192306" y="25623"/>
                </a:lnTo>
                <a:cubicBezTo>
                  <a:pt x="1305859" y="28611"/>
                  <a:pt x="1419373" y="34588"/>
                  <a:pt x="1532965" y="34588"/>
                </a:cubicBezTo>
                <a:cubicBezTo>
                  <a:pt x="2535635" y="34588"/>
                  <a:pt x="2325281" y="42107"/>
                  <a:pt x="2859741" y="16659"/>
                </a:cubicBezTo>
                <a:cubicBezTo>
                  <a:pt x="3015912" y="-14576"/>
                  <a:pt x="2889328" y="7694"/>
                  <a:pt x="3245223" y="76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CD8C84-46C3-4E64-8767-23BE9784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45717"/>
            <a:ext cx="4086225" cy="71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E45F58-D63D-405C-A9C0-6EC13FE9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202"/>
            <a:ext cx="4086225" cy="819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E9DFFA-1C57-4981-94A7-ACEF0C6D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5359738"/>
            <a:ext cx="3923664" cy="764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4D667B-56D8-4B55-9E08-9A57561A99C7}"/>
              </a:ext>
            </a:extLst>
          </p:cNvPr>
          <p:cNvSpPr txBox="1"/>
          <p:nvPr/>
        </p:nvSpPr>
        <p:spPr>
          <a:xfrm>
            <a:off x="4086225" y="1137466"/>
            <a:ext cx="575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 3.8</a:t>
            </a:r>
            <a:r>
              <a:rPr lang="ko-KR" altLang="en-US" sz="2000" b="1" dirty="0"/>
              <a:t>버전 이상은 </a:t>
            </a:r>
            <a:r>
              <a:rPr lang="ko-KR" altLang="en-US" sz="2000" b="1" dirty="0" err="1"/>
              <a:t>텐서플로우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2.0 </a:t>
            </a:r>
            <a:r>
              <a:rPr lang="ko-KR" altLang="en-US" sz="2000" b="1" dirty="0"/>
              <a:t>이상부터 지원을 하기 때문에 이전 버전을 쓴다</a:t>
            </a:r>
            <a:r>
              <a:rPr lang="en-US" altLang="ko-KR" sz="2000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EB5DA7-CFA3-4B47-9226-567197C79DD9}"/>
              </a:ext>
            </a:extLst>
          </p:cNvPr>
          <p:cNvSpPr txBox="1"/>
          <p:nvPr/>
        </p:nvSpPr>
        <p:spPr>
          <a:xfrm>
            <a:off x="4183207" y="3245717"/>
            <a:ext cx="575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 err="1"/>
              <a:t>텐서플로우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2.0</a:t>
            </a:r>
            <a:r>
              <a:rPr lang="ko-KR" altLang="en-US" sz="2000" b="1" dirty="0"/>
              <a:t>버전을 쓰게 되면 </a:t>
            </a:r>
            <a:r>
              <a:rPr lang="en-US" altLang="ko-KR" sz="2000" b="1" dirty="0"/>
              <a:t>1.15</a:t>
            </a:r>
            <a:r>
              <a:rPr lang="ko-KR" altLang="en-US" sz="2000" b="1" dirty="0"/>
              <a:t>버전에서 쓰는 코딩이 호환이 안되는 것이 많다</a:t>
            </a:r>
            <a:r>
              <a:rPr lang="en-US" altLang="ko-KR" sz="2000" b="1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98B22-7701-4594-AFA2-0DA2905B7779}"/>
              </a:ext>
            </a:extLst>
          </p:cNvPr>
          <p:cNvSpPr txBox="1"/>
          <p:nvPr/>
        </p:nvSpPr>
        <p:spPr>
          <a:xfrm>
            <a:off x="4134850" y="5353968"/>
            <a:ext cx="575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음성파일을 쉽게 </a:t>
            </a:r>
            <a:r>
              <a:rPr lang="en-US" altLang="ko-KR" sz="2000" b="1" dirty="0"/>
              <a:t>MFCC</a:t>
            </a:r>
            <a:r>
              <a:rPr lang="ko-KR" altLang="en-US" sz="2000" b="1" dirty="0"/>
              <a:t>로 변환해주는 기능을 가지고 있는 라이브러리이다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969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12C6E-AD26-4DDD-B5D5-1F462C36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038242"/>
            <a:ext cx="7479258" cy="5102579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77C080-08ED-42B9-9B52-6B61F862013D}"/>
              </a:ext>
            </a:extLst>
          </p:cNvPr>
          <p:cNvSpPr/>
          <p:nvPr/>
        </p:nvSpPr>
        <p:spPr>
          <a:xfrm>
            <a:off x="4392706" y="1910753"/>
            <a:ext cx="3245223" cy="429035"/>
          </a:xfrm>
          <a:custGeom>
            <a:avLst/>
            <a:gdLst>
              <a:gd name="connsiteX0" fmla="*/ 0 w 3245223"/>
              <a:gd name="connsiteY0" fmla="*/ 429035 h 429035"/>
              <a:gd name="connsiteX1" fmla="*/ 17929 w 3245223"/>
              <a:gd name="connsiteY1" fmla="*/ 384212 h 429035"/>
              <a:gd name="connsiteX2" fmla="*/ 35859 w 3245223"/>
              <a:gd name="connsiteY2" fmla="*/ 366282 h 429035"/>
              <a:gd name="connsiteX3" fmla="*/ 71718 w 3245223"/>
              <a:gd name="connsiteY3" fmla="*/ 321459 h 429035"/>
              <a:gd name="connsiteX4" fmla="*/ 80682 w 3245223"/>
              <a:gd name="connsiteY4" fmla="*/ 294565 h 429035"/>
              <a:gd name="connsiteX5" fmla="*/ 125506 w 3245223"/>
              <a:gd name="connsiteY5" fmla="*/ 258706 h 429035"/>
              <a:gd name="connsiteX6" fmla="*/ 170329 w 3245223"/>
              <a:gd name="connsiteY6" fmla="*/ 231812 h 429035"/>
              <a:gd name="connsiteX7" fmla="*/ 215153 w 3245223"/>
              <a:gd name="connsiteY7" fmla="*/ 204918 h 429035"/>
              <a:gd name="connsiteX8" fmla="*/ 259976 w 3245223"/>
              <a:gd name="connsiteY8" fmla="*/ 178023 h 429035"/>
              <a:gd name="connsiteX9" fmla="*/ 322729 w 3245223"/>
              <a:gd name="connsiteY9" fmla="*/ 151129 h 429035"/>
              <a:gd name="connsiteX10" fmla="*/ 403412 w 3245223"/>
              <a:gd name="connsiteY10" fmla="*/ 124235 h 429035"/>
              <a:gd name="connsiteX11" fmla="*/ 430306 w 3245223"/>
              <a:gd name="connsiteY11" fmla="*/ 115271 h 429035"/>
              <a:gd name="connsiteX12" fmla="*/ 466165 w 3245223"/>
              <a:gd name="connsiteY12" fmla="*/ 97341 h 429035"/>
              <a:gd name="connsiteX13" fmla="*/ 519953 w 3245223"/>
              <a:gd name="connsiteY13" fmla="*/ 79412 h 429035"/>
              <a:gd name="connsiteX14" fmla="*/ 645459 w 3245223"/>
              <a:gd name="connsiteY14" fmla="*/ 52518 h 429035"/>
              <a:gd name="connsiteX15" fmla="*/ 851647 w 3245223"/>
              <a:gd name="connsiteY15" fmla="*/ 34588 h 429035"/>
              <a:gd name="connsiteX16" fmla="*/ 1192306 w 3245223"/>
              <a:gd name="connsiteY16" fmla="*/ 25623 h 429035"/>
              <a:gd name="connsiteX17" fmla="*/ 1532965 w 3245223"/>
              <a:gd name="connsiteY17" fmla="*/ 34588 h 429035"/>
              <a:gd name="connsiteX18" fmla="*/ 2859741 w 3245223"/>
              <a:gd name="connsiteY18" fmla="*/ 16659 h 429035"/>
              <a:gd name="connsiteX19" fmla="*/ 3245223 w 3245223"/>
              <a:gd name="connsiteY19" fmla="*/ 7694 h 42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5223" h="429035">
                <a:moveTo>
                  <a:pt x="0" y="429035"/>
                </a:moveTo>
                <a:cubicBezTo>
                  <a:pt x="5976" y="414094"/>
                  <a:pt x="9945" y="398184"/>
                  <a:pt x="17929" y="384212"/>
                </a:cubicBezTo>
                <a:cubicBezTo>
                  <a:pt x="22123" y="376873"/>
                  <a:pt x="30579" y="372882"/>
                  <a:pt x="35859" y="366282"/>
                </a:cubicBezTo>
                <a:cubicBezTo>
                  <a:pt x="81090" y="309743"/>
                  <a:pt x="28430" y="364745"/>
                  <a:pt x="71718" y="321459"/>
                </a:cubicBezTo>
                <a:cubicBezTo>
                  <a:pt x="74706" y="312494"/>
                  <a:pt x="75820" y="302668"/>
                  <a:pt x="80682" y="294565"/>
                </a:cubicBezTo>
                <a:cubicBezTo>
                  <a:pt x="90673" y="277913"/>
                  <a:pt x="111411" y="269982"/>
                  <a:pt x="125506" y="258706"/>
                </a:cubicBezTo>
                <a:cubicBezTo>
                  <a:pt x="160665" y="230578"/>
                  <a:pt x="123623" y="247380"/>
                  <a:pt x="170329" y="231812"/>
                </a:cubicBezTo>
                <a:cubicBezTo>
                  <a:pt x="215762" y="186379"/>
                  <a:pt x="156963" y="239833"/>
                  <a:pt x="215153" y="204918"/>
                </a:cubicBezTo>
                <a:cubicBezTo>
                  <a:pt x="276686" y="167998"/>
                  <a:pt x="183784" y="203421"/>
                  <a:pt x="259976" y="178023"/>
                </a:cubicBezTo>
                <a:cubicBezTo>
                  <a:pt x="291626" y="146374"/>
                  <a:pt x="264307" y="167062"/>
                  <a:pt x="322729" y="151129"/>
                </a:cubicBezTo>
                <a:cubicBezTo>
                  <a:pt x="322763" y="151120"/>
                  <a:pt x="389948" y="128723"/>
                  <a:pt x="403412" y="124235"/>
                </a:cubicBezTo>
                <a:cubicBezTo>
                  <a:pt x="412377" y="121247"/>
                  <a:pt x="421854" y="119497"/>
                  <a:pt x="430306" y="115271"/>
                </a:cubicBezTo>
                <a:cubicBezTo>
                  <a:pt x="442259" y="109294"/>
                  <a:pt x="453757" y="102304"/>
                  <a:pt x="466165" y="97341"/>
                </a:cubicBezTo>
                <a:cubicBezTo>
                  <a:pt x="483712" y="90322"/>
                  <a:pt x="501618" y="83996"/>
                  <a:pt x="519953" y="79412"/>
                </a:cubicBezTo>
                <a:cubicBezTo>
                  <a:pt x="563649" y="68487"/>
                  <a:pt x="601041" y="57113"/>
                  <a:pt x="645459" y="52518"/>
                </a:cubicBezTo>
                <a:cubicBezTo>
                  <a:pt x="714082" y="45419"/>
                  <a:pt x="782682" y="36403"/>
                  <a:pt x="851647" y="34588"/>
                </a:cubicBezTo>
                <a:lnTo>
                  <a:pt x="1192306" y="25623"/>
                </a:lnTo>
                <a:cubicBezTo>
                  <a:pt x="1305859" y="28611"/>
                  <a:pt x="1419373" y="34588"/>
                  <a:pt x="1532965" y="34588"/>
                </a:cubicBezTo>
                <a:cubicBezTo>
                  <a:pt x="2535635" y="34588"/>
                  <a:pt x="2325281" y="42107"/>
                  <a:pt x="2859741" y="16659"/>
                </a:cubicBezTo>
                <a:cubicBezTo>
                  <a:pt x="3015912" y="-14576"/>
                  <a:pt x="2889328" y="7694"/>
                  <a:pt x="3245223" y="76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869DEE6D-C268-4936-BDE8-53E7603529AF}"/>
              </a:ext>
            </a:extLst>
          </p:cNvPr>
          <p:cNvCxnSpPr>
            <a:cxnSpLocks/>
          </p:cNvCxnSpPr>
          <p:nvPr/>
        </p:nvCxnSpPr>
        <p:spPr>
          <a:xfrm flipV="1">
            <a:off x="4388817" y="1341982"/>
            <a:ext cx="3607701" cy="9978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1120DC-2441-490D-B1F4-C49995CE34C3}"/>
              </a:ext>
            </a:extLst>
          </p:cNvPr>
          <p:cNvSpPr txBox="1"/>
          <p:nvPr/>
        </p:nvSpPr>
        <p:spPr>
          <a:xfrm flipH="1">
            <a:off x="7924800" y="1153919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MFCC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계수 설정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넘어가면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MFCC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잡음 들어가기 때문이다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E83944-F0B2-4526-A545-992E6B944610}"/>
              </a:ext>
            </a:extLst>
          </p:cNvPr>
          <p:cNvCxnSpPr>
            <a:cxnSpLocks/>
          </p:cNvCxnSpPr>
          <p:nvPr/>
        </p:nvCxnSpPr>
        <p:spPr>
          <a:xfrm>
            <a:off x="2814917" y="5728447"/>
            <a:ext cx="47154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A5DE588-36CA-4D67-928F-5331C08A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45" y="3567954"/>
            <a:ext cx="2356035" cy="65442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CE06C8-BE05-462F-A576-D68258408FF0}"/>
              </a:ext>
            </a:extLst>
          </p:cNvPr>
          <p:cNvCxnSpPr>
            <a:cxnSpLocks/>
          </p:cNvCxnSpPr>
          <p:nvPr/>
        </p:nvCxnSpPr>
        <p:spPr>
          <a:xfrm>
            <a:off x="3092823" y="4031875"/>
            <a:ext cx="47154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5B7891-1111-4286-A91E-C8D1C5CA1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846" y="4697507"/>
            <a:ext cx="2356036" cy="11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77C080-08ED-42B9-9B52-6B61F862013D}"/>
              </a:ext>
            </a:extLst>
          </p:cNvPr>
          <p:cNvSpPr/>
          <p:nvPr/>
        </p:nvSpPr>
        <p:spPr>
          <a:xfrm>
            <a:off x="4392706" y="1910753"/>
            <a:ext cx="3245223" cy="429035"/>
          </a:xfrm>
          <a:custGeom>
            <a:avLst/>
            <a:gdLst>
              <a:gd name="connsiteX0" fmla="*/ 0 w 3245223"/>
              <a:gd name="connsiteY0" fmla="*/ 429035 h 429035"/>
              <a:gd name="connsiteX1" fmla="*/ 17929 w 3245223"/>
              <a:gd name="connsiteY1" fmla="*/ 384212 h 429035"/>
              <a:gd name="connsiteX2" fmla="*/ 35859 w 3245223"/>
              <a:gd name="connsiteY2" fmla="*/ 366282 h 429035"/>
              <a:gd name="connsiteX3" fmla="*/ 71718 w 3245223"/>
              <a:gd name="connsiteY3" fmla="*/ 321459 h 429035"/>
              <a:gd name="connsiteX4" fmla="*/ 80682 w 3245223"/>
              <a:gd name="connsiteY4" fmla="*/ 294565 h 429035"/>
              <a:gd name="connsiteX5" fmla="*/ 125506 w 3245223"/>
              <a:gd name="connsiteY5" fmla="*/ 258706 h 429035"/>
              <a:gd name="connsiteX6" fmla="*/ 170329 w 3245223"/>
              <a:gd name="connsiteY6" fmla="*/ 231812 h 429035"/>
              <a:gd name="connsiteX7" fmla="*/ 215153 w 3245223"/>
              <a:gd name="connsiteY7" fmla="*/ 204918 h 429035"/>
              <a:gd name="connsiteX8" fmla="*/ 259976 w 3245223"/>
              <a:gd name="connsiteY8" fmla="*/ 178023 h 429035"/>
              <a:gd name="connsiteX9" fmla="*/ 322729 w 3245223"/>
              <a:gd name="connsiteY9" fmla="*/ 151129 h 429035"/>
              <a:gd name="connsiteX10" fmla="*/ 403412 w 3245223"/>
              <a:gd name="connsiteY10" fmla="*/ 124235 h 429035"/>
              <a:gd name="connsiteX11" fmla="*/ 430306 w 3245223"/>
              <a:gd name="connsiteY11" fmla="*/ 115271 h 429035"/>
              <a:gd name="connsiteX12" fmla="*/ 466165 w 3245223"/>
              <a:gd name="connsiteY12" fmla="*/ 97341 h 429035"/>
              <a:gd name="connsiteX13" fmla="*/ 519953 w 3245223"/>
              <a:gd name="connsiteY13" fmla="*/ 79412 h 429035"/>
              <a:gd name="connsiteX14" fmla="*/ 645459 w 3245223"/>
              <a:gd name="connsiteY14" fmla="*/ 52518 h 429035"/>
              <a:gd name="connsiteX15" fmla="*/ 851647 w 3245223"/>
              <a:gd name="connsiteY15" fmla="*/ 34588 h 429035"/>
              <a:gd name="connsiteX16" fmla="*/ 1192306 w 3245223"/>
              <a:gd name="connsiteY16" fmla="*/ 25623 h 429035"/>
              <a:gd name="connsiteX17" fmla="*/ 1532965 w 3245223"/>
              <a:gd name="connsiteY17" fmla="*/ 34588 h 429035"/>
              <a:gd name="connsiteX18" fmla="*/ 2859741 w 3245223"/>
              <a:gd name="connsiteY18" fmla="*/ 16659 h 429035"/>
              <a:gd name="connsiteX19" fmla="*/ 3245223 w 3245223"/>
              <a:gd name="connsiteY19" fmla="*/ 7694 h 42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5223" h="429035">
                <a:moveTo>
                  <a:pt x="0" y="429035"/>
                </a:moveTo>
                <a:cubicBezTo>
                  <a:pt x="5976" y="414094"/>
                  <a:pt x="9945" y="398184"/>
                  <a:pt x="17929" y="384212"/>
                </a:cubicBezTo>
                <a:cubicBezTo>
                  <a:pt x="22123" y="376873"/>
                  <a:pt x="30579" y="372882"/>
                  <a:pt x="35859" y="366282"/>
                </a:cubicBezTo>
                <a:cubicBezTo>
                  <a:pt x="81090" y="309743"/>
                  <a:pt x="28430" y="364745"/>
                  <a:pt x="71718" y="321459"/>
                </a:cubicBezTo>
                <a:cubicBezTo>
                  <a:pt x="74706" y="312494"/>
                  <a:pt x="75820" y="302668"/>
                  <a:pt x="80682" y="294565"/>
                </a:cubicBezTo>
                <a:cubicBezTo>
                  <a:pt x="90673" y="277913"/>
                  <a:pt x="111411" y="269982"/>
                  <a:pt x="125506" y="258706"/>
                </a:cubicBezTo>
                <a:cubicBezTo>
                  <a:pt x="160665" y="230578"/>
                  <a:pt x="123623" y="247380"/>
                  <a:pt x="170329" y="231812"/>
                </a:cubicBezTo>
                <a:cubicBezTo>
                  <a:pt x="215762" y="186379"/>
                  <a:pt x="156963" y="239833"/>
                  <a:pt x="215153" y="204918"/>
                </a:cubicBezTo>
                <a:cubicBezTo>
                  <a:pt x="276686" y="167998"/>
                  <a:pt x="183784" y="203421"/>
                  <a:pt x="259976" y="178023"/>
                </a:cubicBezTo>
                <a:cubicBezTo>
                  <a:pt x="291626" y="146374"/>
                  <a:pt x="264307" y="167062"/>
                  <a:pt x="322729" y="151129"/>
                </a:cubicBezTo>
                <a:cubicBezTo>
                  <a:pt x="322763" y="151120"/>
                  <a:pt x="389948" y="128723"/>
                  <a:pt x="403412" y="124235"/>
                </a:cubicBezTo>
                <a:cubicBezTo>
                  <a:pt x="412377" y="121247"/>
                  <a:pt x="421854" y="119497"/>
                  <a:pt x="430306" y="115271"/>
                </a:cubicBezTo>
                <a:cubicBezTo>
                  <a:pt x="442259" y="109294"/>
                  <a:pt x="453757" y="102304"/>
                  <a:pt x="466165" y="97341"/>
                </a:cubicBezTo>
                <a:cubicBezTo>
                  <a:pt x="483712" y="90322"/>
                  <a:pt x="501618" y="83996"/>
                  <a:pt x="519953" y="79412"/>
                </a:cubicBezTo>
                <a:cubicBezTo>
                  <a:pt x="563649" y="68487"/>
                  <a:pt x="601041" y="57113"/>
                  <a:pt x="645459" y="52518"/>
                </a:cubicBezTo>
                <a:cubicBezTo>
                  <a:pt x="714082" y="45419"/>
                  <a:pt x="782682" y="36403"/>
                  <a:pt x="851647" y="34588"/>
                </a:cubicBezTo>
                <a:lnTo>
                  <a:pt x="1192306" y="25623"/>
                </a:lnTo>
                <a:cubicBezTo>
                  <a:pt x="1305859" y="28611"/>
                  <a:pt x="1419373" y="34588"/>
                  <a:pt x="1532965" y="34588"/>
                </a:cubicBezTo>
                <a:cubicBezTo>
                  <a:pt x="2535635" y="34588"/>
                  <a:pt x="2325281" y="42107"/>
                  <a:pt x="2859741" y="16659"/>
                </a:cubicBezTo>
                <a:cubicBezTo>
                  <a:pt x="3015912" y="-14576"/>
                  <a:pt x="2889328" y="7694"/>
                  <a:pt x="3245223" y="76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F4DB4-6378-4160-9561-DEB48C2D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2547037"/>
            <a:ext cx="6657975" cy="1152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508D91-FDB9-4363-AABE-8B789996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" y="1083474"/>
            <a:ext cx="6629400" cy="1463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B7D781-B556-4694-AD12-30E8B0BB2584}"/>
              </a:ext>
            </a:extLst>
          </p:cNvPr>
          <p:cNvSpPr txBox="1"/>
          <p:nvPr/>
        </p:nvSpPr>
        <p:spPr>
          <a:xfrm flipH="1">
            <a:off x="162560" y="4017765"/>
            <a:ext cx="7507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히든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레이어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정제되지 않는 방대한 데이터의 노이즈를 해소하고 빠르게 예측된 해를 찾게 해 준다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히든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레이어가 많으면 피드백회수가 적더라도 수학적으로 빠른 최적의 해를 찾을 수 있고 데이터 노이즈에 별 영향을 받지 않고 최적 예측 값을 구현할 수 있다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5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313580"/>
            <a:ext cx="2405146" cy="523220"/>
            <a:chOff x="1191929" y="2733040"/>
            <a:chExt cx="240514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선정이유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243302"/>
            <a:ext cx="4094711" cy="523220"/>
            <a:chOff x="1191929" y="2733040"/>
            <a:chExt cx="409471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필요성 및 기대효과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189500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제안 방법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075060"/>
            <a:ext cx="2405146" cy="523220"/>
            <a:chOff x="1191929" y="2733040"/>
            <a:chExt cx="2405146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구현과정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6047" y="5935917"/>
            <a:ext cx="4580421" cy="523220"/>
            <a:chOff x="1191929" y="2733040"/>
            <a:chExt cx="4580421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796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실험의 정확도 및 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18433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77C080-08ED-42B9-9B52-6B61F862013D}"/>
              </a:ext>
            </a:extLst>
          </p:cNvPr>
          <p:cNvSpPr/>
          <p:nvPr/>
        </p:nvSpPr>
        <p:spPr>
          <a:xfrm>
            <a:off x="4392706" y="1910753"/>
            <a:ext cx="3245223" cy="429035"/>
          </a:xfrm>
          <a:custGeom>
            <a:avLst/>
            <a:gdLst>
              <a:gd name="connsiteX0" fmla="*/ 0 w 3245223"/>
              <a:gd name="connsiteY0" fmla="*/ 429035 h 429035"/>
              <a:gd name="connsiteX1" fmla="*/ 17929 w 3245223"/>
              <a:gd name="connsiteY1" fmla="*/ 384212 h 429035"/>
              <a:gd name="connsiteX2" fmla="*/ 35859 w 3245223"/>
              <a:gd name="connsiteY2" fmla="*/ 366282 h 429035"/>
              <a:gd name="connsiteX3" fmla="*/ 71718 w 3245223"/>
              <a:gd name="connsiteY3" fmla="*/ 321459 h 429035"/>
              <a:gd name="connsiteX4" fmla="*/ 80682 w 3245223"/>
              <a:gd name="connsiteY4" fmla="*/ 294565 h 429035"/>
              <a:gd name="connsiteX5" fmla="*/ 125506 w 3245223"/>
              <a:gd name="connsiteY5" fmla="*/ 258706 h 429035"/>
              <a:gd name="connsiteX6" fmla="*/ 170329 w 3245223"/>
              <a:gd name="connsiteY6" fmla="*/ 231812 h 429035"/>
              <a:gd name="connsiteX7" fmla="*/ 215153 w 3245223"/>
              <a:gd name="connsiteY7" fmla="*/ 204918 h 429035"/>
              <a:gd name="connsiteX8" fmla="*/ 259976 w 3245223"/>
              <a:gd name="connsiteY8" fmla="*/ 178023 h 429035"/>
              <a:gd name="connsiteX9" fmla="*/ 322729 w 3245223"/>
              <a:gd name="connsiteY9" fmla="*/ 151129 h 429035"/>
              <a:gd name="connsiteX10" fmla="*/ 403412 w 3245223"/>
              <a:gd name="connsiteY10" fmla="*/ 124235 h 429035"/>
              <a:gd name="connsiteX11" fmla="*/ 430306 w 3245223"/>
              <a:gd name="connsiteY11" fmla="*/ 115271 h 429035"/>
              <a:gd name="connsiteX12" fmla="*/ 466165 w 3245223"/>
              <a:gd name="connsiteY12" fmla="*/ 97341 h 429035"/>
              <a:gd name="connsiteX13" fmla="*/ 519953 w 3245223"/>
              <a:gd name="connsiteY13" fmla="*/ 79412 h 429035"/>
              <a:gd name="connsiteX14" fmla="*/ 645459 w 3245223"/>
              <a:gd name="connsiteY14" fmla="*/ 52518 h 429035"/>
              <a:gd name="connsiteX15" fmla="*/ 851647 w 3245223"/>
              <a:gd name="connsiteY15" fmla="*/ 34588 h 429035"/>
              <a:gd name="connsiteX16" fmla="*/ 1192306 w 3245223"/>
              <a:gd name="connsiteY16" fmla="*/ 25623 h 429035"/>
              <a:gd name="connsiteX17" fmla="*/ 1532965 w 3245223"/>
              <a:gd name="connsiteY17" fmla="*/ 34588 h 429035"/>
              <a:gd name="connsiteX18" fmla="*/ 2859741 w 3245223"/>
              <a:gd name="connsiteY18" fmla="*/ 16659 h 429035"/>
              <a:gd name="connsiteX19" fmla="*/ 3245223 w 3245223"/>
              <a:gd name="connsiteY19" fmla="*/ 7694 h 42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5223" h="429035">
                <a:moveTo>
                  <a:pt x="0" y="429035"/>
                </a:moveTo>
                <a:cubicBezTo>
                  <a:pt x="5976" y="414094"/>
                  <a:pt x="9945" y="398184"/>
                  <a:pt x="17929" y="384212"/>
                </a:cubicBezTo>
                <a:cubicBezTo>
                  <a:pt x="22123" y="376873"/>
                  <a:pt x="30579" y="372882"/>
                  <a:pt x="35859" y="366282"/>
                </a:cubicBezTo>
                <a:cubicBezTo>
                  <a:pt x="81090" y="309743"/>
                  <a:pt x="28430" y="364745"/>
                  <a:pt x="71718" y="321459"/>
                </a:cubicBezTo>
                <a:cubicBezTo>
                  <a:pt x="74706" y="312494"/>
                  <a:pt x="75820" y="302668"/>
                  <a:pt x="80682" y="294565"/>
                </a:cubicBezTo>
                <a:cubicBezTo>
                  <a:pt x="90673" y="277913"/>
                  <a:pt x="111411" y="269982"/>
                  <a:pt x="125506" y="258706"/>
                </a:cubicBezTo>
                <a:cubicBezTo>
                  <a:pt x="160665" y="230578"/>
                  <a:pt x="123623" y="247380"/>
                  <a:pt x="170329" y="231812"/>
                </a:cubicBezTo>
                <a:cubicBezTo>
                  <a:pt x="215762" y="186379"/>
                  <a:pt x="156963" y="239833"/>
                  <a:pt x="215153" y="204918"/>
                </a:cubicBezTo>
                <a:cubicBezTo>
                  <a:pt x="276686" y="167998"/>
                  <a:pt x="183784" y="203421"/>
                  <a:pt x="259976" y="178023"/>
                </a:cubicBezTo>
                <a:cubicBezTo>
                  <a:pt x="291626" y="146374"/>
                  <a:pt x="264307" y="167062"/>
                  <a:pt x="322729" y="151129"/>
                </a:cubicBezTo>
                <a:cubicBezTo>
                  <a:pt x="322763" y="151120"/>
                  <a:pt x="389948" y="128723"/>
                  <a:pt x="403412" y="124235"/>
                </a:cubicBezTo>
                <a:cubicBezTo>
                  <a:pt x="412377" y="121247"/>
                  <a:pt x="421854" y="119497"/>
                  <a:pt x="430306" y="115271"/>
                </a:cubicBezTo>
                <a:cubicBezTo>
                  <a:pt x="442259" y="109294"/>
                  <a:pt x="453757" y="102304"/>
                  <a:pt x="466165" y="97341"/>
                </a:cubicBezTo>
                <a:cubicBezTo>
                  <a:pt x="483712" y="90322"/>
                  <a:pt x="501618" y="83996"/>
                  <a:pt x="519953" y="79412"/>
                </a:cubicBezTo>
                <a:cubicBezTo>
                  <a:pt x="563649" y="68487"/>
                  <a:pt x="601041" y="57113"/>
                  <a:pt x="645459" y="52518"/>
                </a:cubicBezTo>
                <a:cubicBezTo>
                  <a:pt x="714082" y="45419"/>
                  <a:pt x="782682" y="36403"/>
                  <a:pt x="851647" y="34588"/>
                </a:cubicBezTo>
                <a:lnTo>
                  <a:pt x="1192306" y="25623"/>
                </a:lnTo>
                <a:cubicBezTo>
                  <a:pt x="1305859" y="28611"/>
                  <a:pt x="1419373" y="34588"/>
                  <a:pt x="1532965" y="34588"/>
                </a:cubicBezTo>
                <a:cubicBezTo>
                  <a:pt x="2535635" y="34588"/>
                  <a:pt x="2325281" y="42107"/>
                  <a:pt x="2859741" y="16659"/>
                </a:cubicBezTo>
                <a:cubicBezTo>
                  <a:pt x="3015912" y="-14576"/>
                  <a:pt x="2889328" y="7694"/>
                  <a:pt x="3245223" y="76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963D53-51AF-4256-9DCB-4310E4F6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35" y="1307629"/>
            <a:ext cx="3729318" cy="15243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2E5E6F-D1A3-4A1F-9CC3-7C6C5A7D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5" y="1002829"/>
            <a:ext cx="3657600" cy="352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243327-9ED3-4CAC-BC2B-8FFA2E7DD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325"/>
            <a:ext cx="2047875" cy="1514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F51364-D45B-4D96-A4D6-F3900907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2829"/>
            <a:ext cx="3705225" cy="30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45DAA48-0B1A-45FC-AE06-5A97400EA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22623"/>
            <a:ext cx="2324100" cy="17335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B9E821-4D98-49C4-A05A-44D9B4332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" y="3727348"/>
            <a:ext cx="3695700" cy="2952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E06DFF-6732-43ED-B99E-B97699783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635" y="4032148"/>
            <a:ext cx="2171700" cy="17240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080FF6-1E3E-4B7B-B8AD-798D27EC1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872" y="3713060"/>
            <a:ext cx="3667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5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실패 및 고찰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77C080-08ED-42B9-9B52-6B61F862013D}"/>
              </a:ext>
            </a:extLst>
          </p:cNvPr>
          <p:cNvSpPr/>
          <p:nvPr/>
        </p:nvSpPr>
        <p:spPr>
          <a:xfrm>
            <a:off x="4392706" y="1910753"/>
            <a:ext cx="3245223" cy="429035"/>
          </a:xfrm>
          <a:custGeom>
            <a:avLst/>
            <a:gdLst>
              <a:gd name="connsiteX0" fmla="*/ 0 w 3245223"/>
              <a:gd name="connsiteY0" fmla="*/ 429035 h 429035"/>
              <a:gd name="connsiteX1" fmla="*/ 17929 w 3245223"/>
              <a:gd name="connsiteY1" fmla="*/ 384212 h 429035"/>
              <a:gd name="connsiteX2" fmla="*/ 35859 w 3245223"/>
              <a:gd name="connsiteY2" fmla="*/ 366282 h 429035"/>
              <a:gd name="connsiteX3" fmla="*/ 71718 w 3245223"/>
              <a:gd name="connsiteY3" fmla="*/ 321459 h 429035"/>
              <a:gd name="connsiteX4" fmla="*/ 80682 w 3245223"/>
              <a:gd name="connsiteY4" fmla="*/ 294565 h 429035"/>
              <a:gd name="connsiteX5" fmla="*/ 125506 w 3245223"/>
              <a:gd name="connsiteY5" fmla="*/ 258706 h 429035"/>
              <a:gd name="connsiteX6" fmla="*/ 170329 w 3245223"/>
              <a:gd name="connsiteY6" fmla="*/ 231812 h 429035"/>
              <a:gd name="connsiteX7" fmla="*/ 215153 w 3245223"/>
              <a:gd name="connsiteY7" fmla="*/ 204918 h 429035"/>
              <a:gd name="connsiteX8" fmla="*/ 259976 w 3245223"/>
              <a:gd name="connsiteY8" fmla="*/ 178023 h 429035"/>
              <a:gd name="connsiteX9" fmla="*/ 322729 w 3245223"/>
              <a:gd name="connsiteY9" fmla="*/ 151129 h 429035"/>
              <a:gd name="connsiteX10" fmla="*/ 403412 w 3245223"/>
              <a:gd name="connsiteY10" fmla="*/ 124235 h 429035"/>
              <a:gd name="connsiteX11" fmla="*/ 430306 w 3245223"/>
              <a:gd name="connsiteY11" fmla="*/ 115271 h 429035"/>
              <a:gd name="connsiteX12" fmla="*/ 466165 w 3245223"/>
              <a:gd name="connsiteY12" fmla="*/ 97341 h 429035"/>
              <a:gd name="connsiteX13" fmla="*/ 519953 w 3245223"/>
              <a:gd name="connsiteY13" fmla="*/ 79412 h 429035"/>
              <a:gd name="connsiteX14" fmla="*/ 645459 w 3245223"/>
              <a:gd name="connsiteY14" fmla="*/ 52518 h 429035"/>
              <a:gd name="connsiteX15" fmla="*/ 851647 w 3245223"/>
              <a:gd name="connsiteY15" fmla="*/ 34588 h 429035"/>
              <a:gd name="connsiteX16" fmla="*/ 1192306 w 3245223"/>
              <a:gd name="connsiteY16" fmla="*/ 25623 h 429035"/>
              <a:gd name="connsiteX17" fmla="*/ 1532965 w 3245223"/>
              <a:gd name="connsiteY17" fmla="*/ 34588 h 429035"/>
              <a:gd name="connsiteX18" fmla="*/ 2859741 w 3245223"/>
              <a:gd name="connsiteY18" fmla="*/ 16659 h 429035"/>
              <a:gd name="connsiteX19" fmla="*/ 3245223 w 3245223"/>
              <a:gd name="connsiteY19" fmla="*/ 7694 h 42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5223" h="429035">
                <a:moveTo>
                  <a:pt x="0" y="429035"/>
                </a:moveTo>
                <a:cubicBezTo>
                  <a:pt x="5976" y="414094"/>
                  <a:pt x="9945" y="398184"/>
                  <a:pt x="17929" y="384212"/>
                </a:cubicBezTo>
                <a:cubicBezTo>
                  <a:pt x="22123" y="376873"/>
                  <a:pt x="30579" y="372882"/>
                  <a:pt x="35859" y="366282"/>
                </a:cubicBezTo>
                <a:cubicBezTo>
                  <a:pt x="81090" y="309743"/>
                  <a:pt x="28430" y="364745"/>
                  <a:pt x="71718" y="321459"/>
                </a:cubicBezTo>
                <a:cubicBezTo>
                  <a:pt x="74706" y="312494"/>
                  <a:pt x="75820" y="302668"/>
                  <a:pt x="80682" y="294565"/>
                </a:cubicBezTo>
                <a:cubicBezTo>
                  <a:pt x="90673" y="277913"/>
                  <a:pt x="111411" y="269982"/>
                  <a:pt x="125506" y="258706"/>
                </a:cubicBezTo>
                <a:cubicBezTo>
                  <a:pt x="160665" y="230578"/>
                  <a:pt x="123623" y="247380"/>
                  <a:pt x="170329" y="231812"/>
                </a:cubicBezTo>
                <a:cubicBezTo>
                  <a:pt x="215762" y="186379"/>
                  <a:pt x="156963" y="239833"/>
                  <a:pt x="215153" y="204918"/>
                </a:cubicBezTo>
                <a:cubicBezTo>
                  <a:pt x="276686" y="167998"/>
                  <a:pt x="183784" y="203421"/>
                  <a:pt x="259976" y="178023"/>
                </a:cubicBezTo>
                <a:cubicBezTo>
                  <a:pt x="291626" y="146374"/>
                  <a:pt x="264307" y="167062"/>
                  <a:pt x="322729" y="151129"/>
                </a:cubicBezTo>
                <a:cubicBezTo>
                  <a:pt x="322763" y="151120"/>
                  <a:pt x="389948" y="128723"/>
                  <a:pt x="403412" y="124235"/>
                </a:cubicBezTo>
                <a:cubicBezTo>
                  <a:pt x="412377" y="121247"/>
                  <a:pt x="421854" y="119497"/>
                  <a:pt x="430306" y="115271"/>
                </a:cubicBezTo>
                <a:cubicBezTo>
                  <a:pt x="442259" y="109294"/>
                  <a:pt x="453757" y="102304"/>
                  <a:pt x="466165" y="97341"/>
                </a:cubicBezTo>
                <a:cubicBezTo>
                  <a:pt x="483712" y="90322"/>
                  <a:pt x="501618" y="83996"/>
                  <a:pt x="519953" y="79412"/>
                </a:cubicBezTo>
                <a:cubicBezTo>
                  <a:pt x="563649" y="68487"/>
                  <a:pt x="601041" y="57113"/>
                  <a:pt x="645459" y="52518"/>
                </a:cubicBezTo>
                <a:cubicBezTo>
                  <a:pt x="714082" y="45419"/>
                  <a:pt x="782682" y="36403"/>
                  <a:pt x="851647" y="34588"/>
                </a:cubicBezTo>
                <a:lnTo>
                  <a:pt x="1192306" y="25623"/>
                </a:lnTo>
                <a:cubicBezTo>
                  <a:pt x="1305859" y="28611"/>
                  <a:pt x="1419373" y="34588"/>
                  <a:pt x="1532965" y="34588"/>
                </a:cubicBezTo>
                <a:cubicBezTo>
                  <a:pt x="2535635" y="34588"/>
                  <a:pt x="2325281" y="42107"/>
                  <a:pt x="2859741" y="16659"/>
                </a:cubicBezTo>
                <a:cubicBezTo>
                  <a:pt x="3015912" y="-14576"/>
                  <a:pt x="2889328" y="7694"/>
                  <a:pt x="3245223" y="769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3B5A7-F361-4862-9B3A-047387B08C07}"/>
              </a:ext>
            </a:extLst>
          </p:cNvPr>
          <p:cNvSpPr txBox="1"/>
          <p:nvPr/>
        </p:nvSpPr>
        <p:spPr>
          <a:xfrm flipH="1">
            <a:off x="162560" y="2079058"/>
            <a:ext cx="856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양질의 음성 데이터가 필요하다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음성 데이터를 입력해서 비교하는 실험을 못했다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CPU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안정성을 위해 더 많은 데이터와 실험을 돌리지 못했다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 유지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756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선정이유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93946240" descr="EMB000040bc713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63128"/>
            <a:ext cx="6230625" cy="4817751"/>
          </a:xfrm>
          <a:prstGeom prst="rect">
            <a:avLst/>
          </a:prstGeom>
          <a:noFill/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DB17B9D-A1AE-495E-9E47-1F7D01A22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540808-0DCB-44A9-B664-FD2D6E9FD559}"/>
              </a:ext>
            </a:extLst>
          </p:cNvPr>
          <p:cNvSpPr/>
          <p:nvPr/>
        </p:nvSpPr>
        <p:spPr>
          <a:xfrm>
            <a:off x="6230625" y="1418789"/>
            <a:ext cx="5768870" cy="446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경찰청 통계에 따르면 매년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스토커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범죄가 꾸준히 증가하고 있으며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특히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여성 청년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인 가구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는 남성에 비해 범죄 가능성이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2.3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배 높습니다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 1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인 가구의 범죄 예방을 위해 새로운 보안 시스템을 생각 했습니다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특히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스토커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범죄 같은 경우 사람이 쫓기게 되면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도어락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비밀번호를 잘 못 눌러서 실수하는 경우가 있는데 음성인식은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도어락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주인의 음성만 인식을 하게 되며 인식하는 범위가 얼굴인식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비밀번호에 비해 넓어 미리 문을 열 </a:t>
            </a:r>
            <a:r>
              <a:rPr lang="ko-KR" altLang="en-US" b="1" kern="0">
                <a:solidFill>
                  <a:srgbClr val="000000"/>
                </a:solidFill>
                <a:latin typeface="+mn-ea"/>
              </a:rPr>
              <a:t>수 있으며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범죄예방에 도움을 줄 것이라고 생각해서 이러한 주제를 선정하였습니다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78665"/>
              </p:ext>
            </p:extLst>
          </p:nvPr>
        </p:nvGraphicFramePr>
        <p:xfrm>
          <a:off x="509604" y="1297638"/>
          <a:ext cx="11172792" cy="481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70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97808704" descr="EMB000031cc346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175" y="2265405"/>
            <a:ext cx="5603338" cy="3569003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97809352" descr="EMB000031cc34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337" y="2199503"/>
            <a:ext cx="5192619" cy="3801378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0153" y="1555993"/>
            <a:ext cx="481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        </a:t>
            </a:r>
            <a:r>
              <a:rPr lang="ko-KR" altLang="en-US" b="1" dirty="0"/>
              <a:t>다양한 기능을 가진 </a:t>
            </a:r>
            <a:r>
              <a:rPr lang="ko-KR" altLang="en-US" b="1" dirty="0" err="1"/>
              <a:t>도어락</a:t>
            </a:r>
            <a:r>
              <a:rPr lang="en-US" altLang="ko-KR" b="1" dirty="0"/>
              <a:t>(</a:t>
            </a:r>
            <a:r>
              <a:rPr lang="ko-KR" altLang="en-US" b="1" dirty="0"/>
              <a:t>얼굴 인식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437320" y="1535398"/>
            <a:ext cx="42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                국내 </a:t>
            </a:r>
            <a:r>
              <a:rPr lang="en-US" altLang="ko-KR" b="1" dirty="0"/>
              <a:t>AI</a:t>
            </a:r>
            <a:r>
              <a:rPr lang="ko-KR" altLang="en-US" b="1" dirty="0"/>
              <a:t>기반 음성 서비스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337848" y="4758104"/>
            <a:ext cx="3377848" cy="910475"/>
            <a:chOff x="1087492" y="5111782"/>
            <a:chExt cx="3377848" cy="910475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87492" y="5652925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/>
              <a:r>
                <a:rPr lang="ko-KR" altLang="en-US" dirty="0" err="1"/>
                <a:t>파이썬을</a:t>
              </a:r>
              <a:r>
                <a:rPr lang="ko-KR" altLang="en-US" dirty="0"/>
                <a:t> 이용한 화자인식 모델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2281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3200" dirty="0"/>
                <a:t>   </a:t>
              </a:r>
              <a:r>
                <a:rPr lang="ko-KR" altLang="en-US" sz="3200" b="1" dirty="0"/>
                <a:t>주제 선정</a:t>
              </a:r>
            </a:p>
          </p:txBody>
        </p:sp>
      </p:grpSp>
      <p:grpSp>
        <p:nvGrpSpPr>
          <p:cNvPr id="3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8421950" y="4745697"/>
            <a:ext cx="3349009" cy="937631"/>
            <a:chOff x="5579896" y="5111782"/>
            <a:chExt cx="3349009" cy="937631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5717770" y="5680081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dirty="0"/>
                <a:t>사용자의 음성 주파수</a:t>
              </a:r>
              <a:r>
                <a:rPr lang="en-US" altLang="ko-KR" dirty="0"/>
                <a:t>(MFCC)</a:t>
              </a:r>
              <a:endParaRPr lang="ko-KR" altLang="en-US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328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3200" b="1" dirty="0"/>
                <a:t>필요 데이터 선별</a:t>
              </a:r>
            </a:p>
          </p:txBody>
        </p:sp>
      </p:grpSp>
      <p:grpSp>
        <p:nvGrpSpPr>
          <p:cNvPr id="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4806601" y="4745698"/>
            <a:ext cx="2646879" cy="937630"/>
            <a:chOff x="8752525" y="5111782"/>
            <a:chExt cx="2646879" cy="937630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9225033" y="568008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/>
              <a:r>
                <a:rPr lang="ko-KR" altLang="en-US" dirty="0"/>
                <a:t>사용자의 음성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8752525" y="5111782"/>
              <a:ext cx="26468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/>
                <a:t>데이터베이스</a:t>
              </a:r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-45268" y="98432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구성도</a:t>
            </a:r>
          </a:p>
        </p:txBody>
      </p: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927164" y="54751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32749" y="54751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314930" y="546394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52E9E8-BF22-4094-94BB-46A977F8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8" y="1822230"/>
            <a:ext cx="11262361" cy="32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97794448" descr="EMB000031cc34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548713"/>
            <a:ext cx="7537708" cy="4049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027DA1-B181-467A-9311-CEF376DE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6" y="1338994"/>
            <a:ext cx="6117570" cy="48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E8CE2-2294-437F-AA66-680814EF1E18}"/>
              </a:ext>
            </a:extLst>
          </p:cNvPr>
          <p:cNvSpPr txBox="1"/>
          <p:nvPr/>
        </p:nvSpPr>
        <p:spPr>
          <a:xfrm>
            <a:off x="6409766" y="1340457"/>
            <a:ext cx="5403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1. MFCC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</a:p>
          <a:p>
            <a:pPr fontAlgn="base"/>
            <a:r>
              <a:rPr lang="ko-KR" altLang="en-US" sz="2000" b="1" dirty="0"/>
              <a:t> 음성인식 분야에서 널리 사용되는 알고리즘이다</a:t>
            </a:r>
            <a:r>
              <a:rPr lang="en-US" altLang="ko-KR" sz="2000" b="1" dirty="0"/>
              <a:t>. MFCC</a:t>
            </a:r>
            <a:r>
              <a:rPr lang="ko-KR" altLang="en-US" sz="2000" b="1" dirty="0"/>
              <a:t>는 소리의 특징을 추출하는 알고리즘으로서 입력 받은 소리를 일반적으로 </a:t>
            </a:r>
            <a:r>
              <a:rPr lang="en-US" altLang="ko-KR" sz="2000" b="1" dirty="0"/>
              <a:t>20ms-40ms</a:t>
            </a:r>
            <a:r>
              <a:rPr lang="ko-KR" altLang="en-US" sz="2000" b="1" dirty="0"/>
              <a:t>정도이 작은 프레임으로 쪼개는 과정을 거치고 프레임들의 스펙트럼을 분석하여 특징을 추출하는 기법이다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2. MFCC</a:t>
            </a:r>
            <a:r>
              <a:rPr lang="ko-KR" altLang="en-US" sz="2000" b="1" dirty="0"/>
              <a:t>를 쓰는 이유</a:t>
            </a:r>
            <a:r>
              <a:rPr lang="en-US" altLang="ko-KR" sz="2000" b="1" dirty="0"/>
              <a:t>??</a:t>
            </a:r>
          </a:p>
          <a:p>
            <a:pPr fontAlgn="base"/>
            <a:r>
              <a:rPr lang="en-US" altLang="ko-KR" sz="2000" b="1" dirty="0"/>
              <a:t> </a:t>
            </a:r>
            <a:r>
              <a:rPr lang="ko-KR" altLang="en-US" sz="2000" b="1" dirty="0"/>
              <a:t>사람마다 개개인의 고유한 목소리 주파수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진폭을 가지고 있어서 </a:t>
            </a:r>
            <a:r>
              <a:rPr lang="en-US" altLang="ko-KR" sz="2000" b="1" dirty="0"/>
              <a:t>MFCC</a:t>
            </a:r>
            <a:r>
              <a:rPr lang="ko-KR" altLang="en-US" sz="2000" b="1" dirty="0"/>
              <a:t>로 개인의 신분을 확인할 수가 있다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</TotalTime>
  <Words>682</Words>
  <Application>Microsoft Office PowerPoint</Application>
  <PresentationFormat>와이드스크린</PresentationFormat>
  <Paragraphs>108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 목균</cp:lastModifiedBy>
  <cp:revision>116</cp:revision>
  <dcterms:created xsi:type="dcterms:W3CDTF">2019-12-23T00:32:35Z</dcterms:created>
  <dcterms:modified xsi:type="dcterms:W3CDTF">2020-11-30T07:57:49Z</dcterms:modified>
</cp:coreProperties>
</file>